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99" r:id="rId5"/>
    <p:sldId id="301" r:id="rId6"/>
    <p:sldId id="302" r:id="rId7"/>
    <p:sldId id="303" r:id="rId8"/>
    <p:sldId id="304" r:id="rId9"/>
    <p:sldId id="306" r:id="rId10"/>
    <p:sldId id="305" r:id="rId11"/>
    <p:sldId id="307" r:id="rId12"/>
    <p:sldId id="308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EDFA3-726C-4B6A-9F94-34DAAFD8C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789B8-74BC-4A7F-8C55-8A9FCBC2B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678F-5E2D-4E4D-9318-375B95D3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7F89-99EA-424C-AEF9-3A4C087B6C1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5675C-4281-4F40-B0E4-DBC3E6D6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93BA5-1638-44C4-93DB-A3FBEB79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086-3986-49ED-9B24-4F1DD545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3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3D35F-49A3-4932-A4E7-D86BDDAF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87F7B-02D6-44C8-A4BB-E8719E195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567D4-175D-4135-9E0D-211B7795F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7F89-99EA-424C-AEF9-3A4C087B6C1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B46BF-37F3-4E99-906A-F78C4B31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94076-2116-4BA7-A521-8DAA79C4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086-3986-49ED-9B24-4F1DD545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9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67291A-7B3C-453F-B838-B826AE810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912BE-9DCF-41D0-960B-1DEF7FECB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2A0D1-4BED-42C9-8126-740B02D7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7F89-99EA-424C-AEF9-3A4C087B6C1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C22B5-FAAB-4B44-BFAC-DEF757CD6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D8BC8-DA9F-4933-9519-E877BCBF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086-3986-49ED-9B24-4F1DD545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79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94F6-94B5-46C3-98D2-13C766E01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B995D-510F-415D-9D6A-1936A13F0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2BD28-E832-4B9D-A5FA-D7798A6E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7F89-99EA-424C-AEF9-3A4C087B6C1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BDFEB-A6A2-4E58-BBF3-F8549FE0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7249D-0ED0-41F5-9111-90DCA46E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086-3986-49ED-9B24-4F1DD545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49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4B7B-B488-41FA-B757-F32EB71A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87166-DFC2-44D5-841E-6863B4A1B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82DA7-5571-44DC-B9AF-AB8847DF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7F89-99EA-424C-AEF9-3A4C087B6C1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848E2-6F28-43B0-B3A1-B9DE55A0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B63A2-811C-4C46-9BA9-188AFE1C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086-3986-49ED-9B24-4F1DD545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66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72652-6430-4FDF-A8D7-F1280EEA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73CC0-5423-4E3A-8359-8519631E5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C0A40-2DB6-4FB6-902F-569FF1EE4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27074-34EC-43FD-B1CC-B29DDA2FA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7F89-99EA-424C-AEF9-3A4C087B6C1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4902E-BB44-4961-B83F-56BF70AC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4BFF4-0FFF-4527-B8D8-661213ED0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086-3986-49ED-9B24-4F1DD545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4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AF89-6411-4BAF-8DE6-D935C78A2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84D26-F6EA-4CEA-A320-DACDDA459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4E187-D804-4CAE-819F-05BE1D25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2AD50-C19D-4867-A899-D8E5EAE36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6319F-2523-4D22-8EB3-FD3DC04FB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8C0327-505B-499C-95F6-0E06D3C6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7F89-99EA-424C-AEF9-3A4C087B6C1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D3A7F-5F21-4ECC-90C4-77B09FC5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35309-00C6-40BB-A066-4B8BA410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086-3986-49ED-9B24-4F1DD545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1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0D3B-9FD8-4E34-B56B-398AC4DA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872DB5-96B4-4E80-AA78-F3E854EA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7F89-99EA-424C-AEF9-3A4C087B6C1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5ED49-FA30-48A9-B5EB-EFD0BA52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0D1B6-4A2D-4963-9132-FE064DBC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086-3986-49ED-9B24-4F1DD545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93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88E26-D365-462B-BE7F-A9F02F6AB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7F89-99EA-424C-AEF9-3A4C087B6C1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EB8FA-35C3-4B2C-B0D9-5D2BCBB60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D35F8-8546-40EE-B355-A72B5923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086-3986-49ED-9B24-4F1DD545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67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9B02E-1636-4B8C-BD8D-7C9AE5E2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F36F6-EEFF-4256-86EC-03880913B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C4482-758B-4387-961A-86605146A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09260-3F17-440E-AB81-AFFD2AA0A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7F89-99EA-424C-AEF9-3A4C087B6C1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04295-6EBC-4F94-95FC-572BC29B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23C76-B12E-4295-9644-06634AE4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086-3986-49ED-9B24-4F1DD545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9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D3C0-89A6-42FB-86DA-A8BF563D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2CC900-38BE-4780-B97A-7731EBD03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90BE4-9B84-4366-B92B-AFA1AFC4B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383D9-6F11-4BD4-B983-6BC45048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7F89-99EA-424C-AEF9-3A4C087B6C1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2CFFB-263F-4F97-AE4C-9A4424275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D5430-5691-4145-864A-E8E91BC5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086-3986-49ED-9B24-4F1DD545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81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DF49B-159A-4F77-9818-895B7F75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C36DC-BA6C-4006-807E-EC0C6AB73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A2F6C-4070-48A3-8269-529B2944D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87F89-99EA-424C-AEF9-3A4C087B6C1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BE58D-A8EF-43BA-97AC-E66DF406C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C6E6B-C768-42AA-96DB-A0D3BDC6A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F3086-3986-49ED-9B24-4F1DD545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89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908AA-F7B7-4235-8DDE-56100EBD37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C78BB-4B91-47FF-AF90-666E9ADF8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6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Thursday 7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conjunctions and to use tenses correctly.</a:t>
            </a:r>
            <a:endParaRPr lang="en-US" sz="2400" u="sng" dirty="0"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F9D182-0C79-C24F-A0B6-D341AAE950DC}"/>
              </a:ext>
            </a:extLst>
          </p:cNvPr>
          <p:cNvSpPr/>
          <p:nvPr/>
        </p:nvSpPr>
        <p:spPr>
          <a:xfrm>
            <a:off x="494058" y="1990786"/>
            <a:ext cx="5156200" cy="320351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09E83-A448-1D4F-996F-44F2DC0A940A}"/>
              </a:ext>
            </a:extLst>
          </p:cNvPr>
          <p:cNvSpPr txBox="1"/>
          <p:nvPr/>
        </p:nvSpPr>
        <p:spPr>
          <a:xfrm>
            <a:off x="763933" y="2303339"/>
            <a:ext cx="4616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Here is another news paper article written from the point of view of an Iron Age person.</a:t>
            </a: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r>
              <a:rPr lang="en-US" sz="2400" dirty="0">
                <a:latin typeface="Comic Sans MS" panose="030F0902030302020204" pitchFamily="66" charset="0"/>
              </a:rPr>
              <a:t>It compares people’s diets in the Stone Age and Iron Age.</a:t>
            </a: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A078B-EC6C-3E45-BD61-D34CDACCC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618" y="261022"/>
            <a:ext cx="4886323" cy="65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5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Thursday 7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conjunctions and to use tenses correctly.</a:t>
            </a:r>
            <a:endParaRPr lang="en-US" sz="2400" u="sng" dirty="0"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F9D182-0C79-C24F-A0B6-D341AAE950DC}"/>
              </a:ext>
            </a:extLst>
          </p:cNvPr>
          <p:cNvSpPr/>
          <p:nvPr/>
        </p:nvSpPr>
        <p:spPr>
          <a:xfrm>
            <a:off x="876300" y="1382236"/>
            <a:ext cx="5682417" cy="287331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09E83-A448-1D4F-996F-44F2DC0A940A}"/>
              </a:ext>
            </a:extLst>
          </p:cNvPr>
          <p:cNvSpPr txBox="1"/>
          <p:nvPr/>
        </p:nvSpPr>
        <p:spPr>
          <a:xfrm>
            <a:off x="967133" y="1536174"/>
            <a:ext cx="5454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Can you think of any sentences that we could write to compare food in the Stone Age and Iron Age?</a:t>
            </a: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r>
              <a:rPr lang="en-US" sz="2400" dirty="0">
                <a:latin typeface="Comic Sans MS" panose="030F0902030302020204" pitchFamily="66" charset="0"/>
              </a:rPr>
              <a:t>Can you include </a:t>
            </a:r>
            <a:r>
              <a:rPr lang="en-US" sz="2400" dirty="0">
                <a:solidFill>
                  <a:srgbClr val="00B050"/>
                </a:solidFill>
                <a:latin typeface="Comic Sans MS" panose="030F0902030302020204" pitchFamily="66" charset="0"/>
              </a:rPr>
              <a:t>past tense verbs </a:t>
            </a:r>
            <a:r>
              <a:rPr lang="en-US" sz="2400" dirty="0">
                <a:latin typeface="Comic Sans MS" panose="030F0902030302020204" pitchFamily="66" charset="0"/>
              </a:rPr>
              <a:t>and </a:t>
            </a:r>
            <a:r>
              <a:rPr lang="en-US" sz="2400" dirty="0">
                <a:solidFill>
                  <a:srgbClr val="FF2F92"/>
                </a:solidFill>
                <a:latin typeface="Comic Sans MS" panose="030F0902030302020204" pitchFamily="66" charset="0"/>
              </a:rPr>
              <a:t>contrastive conjunctions</a:t>
            </a:r>
            <a:r>
              <a:rPr lang="en-US" sz="2400" dirty="0">
                <a:latin typeface="Comic Sans MS" panose="030F0902030302020204" pitchFamily="66" charset="0"/>
              </a:rPr>
              <a:t>?</a:t>
            </a: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A078B-EC6C-3E45-BD61-D34CDACCC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504" y="555322"/>
            <a:ext cx="4367913" cy="581177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5CEF1CF-C3A7-7347-87CC-DE4A6B8F9431}"/>
              </a:ext>
            </a:extLst>
          </p:cNvPr>
          <p:cNvSpPr/>
          <p:nvPr/>
        </p:nvSpPr>
        <p:spPr>
          <a:xfrm>
            <a:off x="173170" y="4498246"/>
            <a:ext cx="7391400" cy="186885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AB19F-0CE2-D44F-92B3-F855C44B5288}"/>
              </a:ext>
            </a:extLst>
          </p:cNvPr>
          <p:cNvSpPr txBox="1"/>
          <p:nvPr/>
        </p:nvSpPr>
        <p:spPr>
          <a:xfrm>
            <a:off x="241636" y="4844082"/>
            <a:ext cx="7391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2F92"/>
                </a:solidFill>
              </a:rPr>
              <a:t>yet         but          alternatively            however            while    </a:t>
            </a:r>
          </a:p>
          <a:p>
            <a:pPr algn="ctr"/>
            <a:endParaRPr lang="en-US" sz="2400" dirty="0">
              <a:solidFill>
                <a:srgbClr val="FF2F92"/>
              </a:solidFill>
            </a:endParaRPr>
          </a:p>
          <a:p>
            <a:pPr algn="ctr"/>
            <a:r>
              <a:rPr lang="en-US" sz="2400" dirty="0">
                <a:solidFill>
                  <a:srgbClr val="FF2F92"/>
                </a:solidFill>
              </a:rPr>
              <a:t>      although           whereas          differs from</a:t>
            </a:r>
          </a:p>
        </p:txBody>
      </p:sp>
    </p:spTree>
    <p:extLst>
      <p:ext uri="{BB962C8B-B14F-4D97-AF65-F5344CB8AC3E}">
        <p14:creationId xmlns:p14="http://schemas.microsoft.com/office/powerpoint/2010/main" val="1195608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Thursday 7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conjunctions and to use tenses correctly.</a:t>
            </a:r>
            <a:endParaRPr lang="en-US" sz="2400" u="sng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09E83-A448-1D4F-996F-44F2DC0A940A}"/>
              </a:ext>
            </a:extLst>
          </p:cNvPr>
          <p:cNvSpPr txBox="1"/>
          <p:nvPr/>
        </p:nvSpPr>
        <p:spPr>
          <a:xfrm>
            <a:off x="635932" y="1748186"/>
            <a:ext cx="60850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In the Stone Age people </a:t>
            </a:r>
            <a:r>
              <a:rPr lang="en-US" sz="2400" dirty="0">
                <a:solidFill>
                  <a:srgbClr val="00B050"/>
                </a:solidFill>
                <a:latin typeface="Comic Sans MS" panose="030F0902030302020204" pitchFamily="66" charset="0"/>
              </a:rPr>
              <a:t>hunted</a:t>
            </a:r>
            <a:r>
              <a:rPr lang="en-US" sz="2400" dirty="0">
                <a:latin typeface="Comic Sans MS" panose="030F0902030302020204" pitchFamily="66" charset="0"/>
              </a:rPr>
              <a:t> and </a:t>
            </a:r>
            <a:r>
              <a:rPr lang="en-US" sz="2400" dirty="0">
                <a:solidFill>
                  <a:srgbClr val="00B050"/>
                </a:solidFill>
                <a:latin typeface="Comic Sans MS" panose="030F0902030302020204" pitchFamily="66" charset="0"/>
              </a:rPr>
              <a:t>ate</a:t>
            </a:r>
            <a:r>
              <a:rPr lang="en-US" sz="2400" dirty="0">
                <a:latin typeface="Comic Sans MS" panose="030F0902030302020204" pitchFamily="66" charset="0"/>
              </a:rPr>
              <a:t> reindeer</a:t>
            </a:r>
            <a:r>
              <a:rPr lang="en-US" sz="2400" dirty="0">
                <a:solidFill>
                  <a:srgbClr val="FF2F92"/>
                </a:solidFill>
                <a:latin typeface="Comic Sans MS" panose="030F0902030302020204" pitchFamily="66" charset="0"/>
              </a:rPr>
              <a:t> whereas </a:t>
            </a:r>
            <a:r>
              <a:rPr lang="en-US" sz="2400" dirty="0">
                <a:latin typeface="Comic Sans MS" panose="030F0902030302020204" pitchFamily="66" charset="0"/>
              </a:rPr>
              <a:t>in the Iron Age people </a:t>
            </a:r>
            <a:r>
              <a:rPr lang="en-US" sz="2400" dirty="0">
                <a:solidFill>
                  <a:srgbClr val="00B050"/>
                </a:solidFill>
                <a:latin typeface="Comic Sans MS" panose="030F0902030302020204" pitchFamily="66" charset="0"/>
              </a:rPr>
              <a:t>made </a:t>
            </a:r>
            <a:r>
              <a:rPr lang="en-US" sz="2400" dirty="0">
                <a:latin typeface="Comic Sans MS" panose="030F0902030302020204" pitchFamily="66" charset="0"/>
              </a:rPr>
              <a:t>bread and porridge.</a:t>
            </a: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r>
              <a:rPr lang="en-US" sz="2400" dirty="0">
                <a:latin typeface="Comic Sans MS" panose="030F0902030302020204" pitchFamily="66" charset="0"/>
              </a:rPr>
              <a:t>People </a:t>
            </a:r>
            <a:r>
              <a:rPr lang="en-US" sz="2400" dirty="0">
                <a:solidFill>
                  <a:srgbClr val="00B050"/>
                </a:solidFill>
                <a:latin typeface="Comic Sans MS" panose="030F0902030302020204" pitchFamily="66" charset="0"/>
              </a:rPr>
              <a:t>gathered</a:t>
            </a:r>
            <a:r>
              <a:rPr lang="en-US" sz="2400" dirty="0">
                <a:latin typeface="Comic Sans MS" panose="030F0902030302020204" pitchFamily="66" charset="0"/>
              </a:rPr>
              <a:t> wild berries and nuts in the Stone Age </a:t>
            </a:r>
            <a:r>
              <a:rPr lang="en-US" sz="2400" dirty="0">
                <a:solidFill>
                  <a:srgbClr val="FF2F92"/>
                </a:solidFill>
                <a:latin typeface="Comic Sans MS" panose="030F0902030302020204" pitchFamily="66" charset="0"/>
              </a:rPr>
              <a:t>but</a:t>
            </a:r>
            <a:r>
              <a:rPr lang="en-US" sz="2400" dirty="0">
                <a:latin typeface="Comic Sans MS" panose="030F0902030302020204" pitchFamily="66" charset="0"/>
              </a:rPr>
              <a:t> they </a:t>
            </a:r>
            <a:r>
              <a:rPr lang="en-US" sz="2400" dirty="0">
                <a:solidFill>
                  <a:srgbClr val="00B050"/>
                </a:solidFill>
                <a:latin typeface="Comic Sans MS" panose="030F0902030302020204" pitchFamily="66" charset="0"/>
              </a:rPr>
              <a:t>had</a:t>
            </a:r>
            <a:r>
              <a:rPr lang="en-US" sz="2400" dirty="0">
                <a:latin typeface="Comic Sans MS" panose="030F0902030302020204" pitchFamily="66" charset="0"/>
              </a:rPr>
              <a:t> cheese and honey in the Iron Age.</a:t>
            </a: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A078B-EC6C-3E45-BD61-D34CDACCC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504" y="555322"/>
            <a:ext cx="4367913" cy="581177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5CEF1CF-C3A7-7347-87CC-DE4A6B8F9431}"/>
              </a:ext>
            </a:extLst>
          </p:cNvPr>
          <p:cNvSpPr/>
          <p:nvPr/>
        </p:nvSpPr>
        <p:spPr>
          <a:xfrm>
            <a:off x="2032000" y="5005425"/>
            <a:ext cx="3708400" cy="1523017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AB19F-0CE2-D44F-92B3-F855C44B5288}"/>
              </a:ext>
            </a:extLst>
          </p:cNvPr>
          <p:cNvSpPr txBox="1"/>
          <p:nvPr/>
        </p:nvSpPr>
        <p:spPr>
          <a:xfrm>
            <a:off x="2148508" y="5166770"/>
            <a:ext cx="3475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2F92"/>
                </a:solidFill>
              </a:rPr>
              <a:t>Contrastive conjunctions</a:t>
            </a:r>
          </a:p>
          <a:p>
            <a:pPr algn="ctr"/>
            <a:endParaRPr lang="en-US" sz="2400" dirty="0">
              <a:solidFill>
                <a:srgbClr val="FF2F92"/>
              </a:solidFill>
            </a:endParaRP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Past tense verbs</a:t>
            </a:r>
          </a:p>
        </p:txBody>
      </p:sp>
    </p:spTree>
    <p:extLst>
      <p:ext uri="{BB962C8B-B14F-4D97-AF65-F5344CB8AC3E}">
        <p14:creationId xmlns:p14="http://schemas.microsoft.com/office/powerpoint/2010/main" val="2702859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5CEF1CF-C3A7-7347-87CC-DE4A6B8F9431}"/>
              </a:ext>
            </a:extLst>
          </p:cNvPr>
          <p:cNvSpPr/>
          <p:nvPr/>
        </p:nvSpPr>
        <p:spPr>
          <a:xfrm>
            <a:off x="122583" y="1477963"/>
            <a:ext cx="11776515" cy="4935537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Thursday 7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conjunctions and to use tenses correctly.</a:t>
            </a:r>
            <a:endParaRPr lang="en-US" sz="2400" u="sng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09E83-A448-1D4F-996F-44F2DC0A940A}"/>
              </a:ext>
            </a:extLst>
          </p:cNvPr>
          <p:cNvSpPr txBox="1"/>
          <p:nvPr/>
        </p:nvSpPr>
        <p:spPr>
          <a:xfrm>
            <a:off x="241635" y="1786553"/>
            <a:ext cx="1170872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902030302020204" pitchFamily="66" charset="0"/>
              </a:rPr>
              <a:t>On your ‘Food and Drink’ sheet, write sentences to compare food and drink in the Stone Age and the Metal Ages. </a:t>
            </a: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r>
              <a:rPr lang="en-US" sz="2400" dirty="0">
                <a:latin typeface="Comic Sans MS" panose="030F0902030302020204" pitchFamily="66" charset="0"/>
              </a:rPr>
              <a:t>Include </a:t>
            </a:r>
            <a:r>
              <a:rPr lang="en-US" sz="2400" dirty="0">
                <a:solidFill>
                  <a:srgbClr val="FF2F92"/>
                </a:solidFill>
                <a:latin typeface="Comic Sans MS" panose="030F0902030302020204" pitchFamily="66" charset="0"/>
              </a:rPr>
              <a:t>contrastive conjunctions </a:t>
            </a:r>
            <a:r>
              <a:rPr lang="en-US" sz="2400" dirty="0">
                <a:latin typeface="Comic Sans MS" panose="030F0902030302020204" pitchFamily="66" charset="0"/>
              </a:rPr>
              <a:t>and </a:t>
            </a:r>
            <a:r>
              <a:rPr lang="en-US" sz="2400" dirty="0">
                <a:solidFill>
                  <a:srgbClr val="00B050"/>
                </a:solidFill>
                <a:latin typeface="Comic Sans MS" panose="030F0902030302020204" pitchFamily="66" charset="0"/>
              </a:rPr>
              <a:t>past tense verbs</a:t>
            </a:r>
            <a:r>
              <a:rPr lang="en-US" sz="2400" dirty="0">
                <a:latin typeface="Comic Sans MS" panose="030F0902030302020204" pitchFamily="66" charset="0"/>
              </a:rPr>
              <a:t>.</a:t>
            </a: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r>
              <a:rPr lang="en-US" sz="2400" dirty="0">
                <a:latin typeface="Comic Sans MS" panose="030F0902030302020204" pitchFamily="66" charset="0"/>
              </a:rPr>
              <a:t>© Can you add </a:t>
            </a:r>
            <a:r>
              <a:rPr lang="en-US" sz="2400" u="sng" dirty="0">
                <a:latin typeface="Comic Sans MS" panose="030F0902030302020204" pitchFamily="66" charset="0"/>
              </a:rPr>
              <a:t>opinion</a:t>
            </a:r>
            <a:r>
              <a:rPr lang="en-US" sz="2400" dirty="0">
                <a:latin typeface="Comic Sans MS" panose="030F0902030302020204" pitchFamily="66" charset="0"/>
              </a:rPr>
              <a:t> sentences with reasons to say which age </a:t>
            </a:r>
          </a:p>
          <a:p>
            <a:pPr algn="ctr"/>
            <a:r>
              <a:rPr lang="en-US" sz="2400" dirty="0">
                <a:latin typeface="Comic Sans MS" panose="030F0902030302020204" pitchFamily="66" charset="0"/>
              </a:rPr>
              <a:t>you think was better?</a:t>
            </a: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  <a:p>
            <a:pPr algn="ctr"/>
            <a:endParaRPr lang="en-US" sz="2400" dirty="0">
              <a:latin typeface="Comic Sans MS" panose="030F09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2878B-25BD-3D4B-94EB-46199177360F}"/>
              </a:ext>
            </a:extLst>
          </p:cNvPr>
          <p:cNvSpPr txBox="1"/>
          <p:nvPr/>
        </p:nvSpPr>
        <p:spPr>
          <a:xfrm>
            <a:off x="292902" y="3714898"/>
            <a:ext cx="1170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2F92"/>
                </a:solidFill>
              </a:rPr>
              <a:t>yet         but      alternatively       however       while     although     whereas    differs from</a:t>
            </a:r>
          </a:p>
        </p:txBody>
      </p:sp>
    </p:spTree>
    <p:extLst>
      <p:ext uri="{BB962C8B-B14F-4D97-AF65-F5344CB8AC3E}">
        <p14:creationId xmlns:p14="http://schemas.microsoft.com/office/powerpoint/2010/main" val="378899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0CE4AF-2276-6541-8AC3-6E7D55DC9A4B}"/>
              </a:ext>
            </a:extLst>
          </p:cNvPr>
          <p:cNvSpPr txBox="1"/>
          <p:nvPr/>
        </p:nvSpPr>
        <p:spPr>
          <a:xfrm>
            <a:off x="742122" y="1630018"/>
            <a:ext cx="10959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Thursday 7</a:t>
            </a:r>
            <a:r>
              <a:rPr lang="en-US" sz="3600" u="sng" baseline="30000" dirty="0"/>
              <a:t>th</a:t>
            </a:r>
            <a:r>
              <a:rPr lang="en-US" sz="3600" u="sng" dirty="0"/>
              <a:t> January</a:t>
            </a:r>
          </a:p>
          <a:p>
            <a:pPr algn="ctr"/>
            <a:endParaRPr lang="en-US" sz="3600" u="sng" dirty="0"/>
          </a:p>
          <a:p>
            <a:pPr algn="ctr"/>
            <a:r>
              <a:rPr lang="en-US" sz="3600" u="sng" dirty="0"/>
              <a:t>LO: To use conjunctions and to use tenses correctly.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845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Thursday 7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conjunctions and to use tenses correctly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F9D182-0C79-C24F-A0B6-D341AAE950DC}"/>
              </a:ext>
            </a:extLst>
          </p:cNvPr>
          <p:cNvSpPr/>
          <p:nvPr/>
        </p:nvSpPr>
        <p:spPr>
          <a:xfrm>
            <a:off x="5740664" y="2548540"/>
            <a:ext cx="6159236" cy="292244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771F6-69F3-4B46-A494-DD000F6D2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62" y="1331566"/>
            <a:ext cx="1944757" cy="2922449"/>
          </a:xfrm>
          <a:prstGeom prst="rect">
            <a:avLst/>
          </a:prstGeom>
        </p:spPr>
      </p:pic>
      <p:sp>
        <p:nvSpPr>
          <p:cNvPr id="6" name="Oval Callout 7">
            <a:extLst>
              <a:ext uri="{FF2B5EF4-FFF2-40B4-BE49-F238E27FC236}">
                <a16:creationId xmlns:a16="http://schemas.microsoft.com/office/drawing/2014/main" id="{7909E615-F79B-214F-B7BA-7530FDFE3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740" y="1731966"/>
            <a:ext cx="3002359" cy="1325563"/>
          </a:xfrm>
          <a:prstGeom prst="wedgeEllipseCallout">
            <a:avLst>
              <a:gd name="adj1" fmla="val -59324"/>
              <a:gd name="adj2" fmla="val -25977"/>
            </a:avLst>
          </a:prstGeom>
          <a:solidFill>
            <a:schemeClr val="bg1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What are conjunctions?</a:t>
            </a:r>
            <a:endParaRPr lang="en-US" sz="2400" dirty="0">
              <a:solidFill>
                <a:schemeClr val="lt1"/>
              </a:solidFill>
              <a:latin typeface="Comic Sans MS" panose="030F0902030302020204" pitchFamily="66" charset="0"/>
              <a:cs typeface="Chalkboar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BEF76-558C-CD49-BD27-DD89C5A9AB23}"/>
              </a:ext>
            </a:extLst>
          </p:cNvPr>
          <p:cNvSpPr txBox="1"/>
          <p:nvPr/>
        </p:nvSpPr>
        <p:spPr>
          <a:xfrm>
            <a:off x="5740664" y="2978712"/>
            <a:ext cx="62907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conjunction is a word that links two sentences or clauses together.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 A clause is a part of a sentence.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4D91F6-F450-D047-860F-58861995432F}"/>
              </a:ext>
            </a:extLst>
          </p:cNvPr>
          <p:cNvSpPr/>
          <p:nvPr/>
        </p:nvSpPr>
        <p:spPr>
          <a:xfrm>
            <a:off x="5609166" y="2394746"/>
            <a:ext cx="6422231" cy="34472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8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Thursday 7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conjunctions and to use tenses correctly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F9D182-0C79-C24F-A0B6-D341AAE950DC}"/>
              </a:ext>
            </a:extLst>
          </p:cNvPr>
          <p:cNvSpPr/>
          <p:nvPr/>
        </p:nvSpPr>
        <p:spPr>
          <a:xfrm>
            <a:off x="5740664" y="2548540"/>
            <a:ext cx="6159236" cy="292244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771F6-69F3-4B46-A494-DD000F6D2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62" y="1331566"/>
            <a:ext cx="1944757" cy="2922449"/>
          </a:xfrm>
          <a:prstGeom prst="rect">
            <a:avLst/>
          </a:prstGeom>
        </p:spPr>
      </p:pic>
      <p:sp>
        <p:nvSpPr>
          <p:cNvPr id="6" name="Oval Callout 7">
            <a:extLst>
              <a:ext uri="{FF2B5EF4-FFF2-40B4-BE49-F238E27FC236}">
                <a16:creationId xmlns:a16="http://schemas.microsoft.com/office/drawing/2014/main" id="{7909E615-F79B-214F-B7BA-7530FDFE3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740" y="1731966"/>
            <a:ext cx="3002359" cy="1325563"/>
          </a:xfrm>
          <a:prstGeom prst="wedgeEllipseCallout">
            <a:avLst>
              <a:gd name="adj1" fmla="val -59324"/>
              <a:gd name="adj2" fmla="val -25977"/>
            </a:avLst>
          </a:prstGeom>
          <a:solidFill>
            <a:schemeClr val="bg1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What are conjunctions?</a:t>
            </a:r>
            <a:endParaRPr lang="en-US" sz="2400" dirty="0">
              <a:solidFill>
                <a:schemeClr val="lt1"/>
              </a:solidFill>
              <a:latin typeface="Comic Sans MS" panose="030F0902030302020204" pitchFamily="66" charset="0"/>
              <a:cs typeface="Chalkboar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BEF76-558C-CD49-BD27-DD89C5A9AB23}"/>
              </a:ext>
            </a:extLst>
          </p:cNvPr>
          <p:cNvSpPr txBox="1"/>
          <p:nvPr/>
        </p:nvSpPr>
        <p:spPr>
          <a:xfrm>
            <a:off x="5740664" y="2978712"/>
            <a:ext cx="62907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conjunction is a word that links two sentences or clauses together.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 A clause is a part of a sentence.</a:t>
            </a:r>
          </a:p>
        </p:txBody>
      </p:sp>
    </p:spTree>
    <p:extLst>
      <p:ext uri="{BB962C8B-B14F-4D97-AF65-F5344CB8AC3E}">
        <p14:creationId xmlns:p14="http://schemas.microsoft.com/office/powerpoint/2010/main" val="64194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Thursday 7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conjunctions and to use tenses correctly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F9D182-0C79-C24F-A0B6-D341AAE950DC}"/>
              </a:ext>
            </a:extLst>
          </p:cNvPr>
          <p:cNvSpPr/>
          <p:nvPr/>
        </p:nvSpPr>
        <p:spPr>
          <a:xfrm>
            <a:off x="5511879" y="1141047"/>
            <a:ext cx="6159236" cy="292244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3962E6-9311-4446-B9D2-DF5B5832B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2" t="4898" r="41562" b="2792"/>
          <a:stretch/>
        </p:blipFill>
        <p:spPr>
          <a:xfrm>
            <a:off x="292100" y="1436291"/>
            <a:ext cx="1975134" cy="2682081"/>
          </a:xfrm>
          <a:prstGeom prst="rect">
            <a:avLst/>
          </a:prstGeom>
        </p:spPr>
      </p:pic>
      <p:sp>
        <p:nvSpPr>
          <p:cNvPr id="6" name="Oval Callout 7">
            <a:extLst>
              <a:ext uri="{FF2B5EF4-FFF2-40B4-BE49-F238E27FC236}">
                <a16:creationId xmlns:a16="http://schemas.microsoft.com/office/drawing/2014/main" id="{7909E615-F79B-214F-B7BA-7530FDFE3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440" y="1436291"/>
            <a:ext cx="3002359" cy="2497134"/>
          </a:xfrm>
          <a:prstGeom prst="wedgeEllipseCallout">
            <a:avLst>
              <a:gd name="adj1" fmla="val -59324"/>
              <a:gd name="adj2" fmla="val -25977"/>
            </a:avLst>
          </a:prstGeom>
          <a:solidFill>
            <a:schemeClr val="bg1"/>
          </a:solidFill>
          <a:ln w="57150">
            <a:solidFill>
              <a:srgbClr val="FF2F9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Today we are going to focus on contrastive conjunctions. </a:t>
            </a:r>
            <a:endParaRPr lang="en-US" sz="2400" dirty="0">
              <a:solidFill>
                <a:schemeClr val="lt1"/>
              </a:solidFill>
              <a:latin typeface="Comic Sans MS" panose="030F0902030302020204" pitchFamily="66" charset="0"/>
              <a:cs typeface="Chalkboar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BEF76-558C-CD49-BD27-DD89C5A9AB23}"/>
              </a:ext>
            </a:extLst>
          </p:cNvPr>
          <p:cNvSpPr txBox="1"/>
          <p:nvPr/>
        </p:nvSpPr>
        <p:spPr>
          <a:xfrm>
            <a:off x="5511879" y="1310910"/>
            <a:ext cx="62907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Contrastive conjunctions compare two things that are different. </a:t>
            </a:r>
          </a:p>
          <a:p>
            <a:pPr algn="ctr"/>
            <a:r>
              <a:rPr lang="en-US" sz="2400" dirty="0"/>
              <a:t>For example: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‘in contrast’    ‘but’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Can you think of any more?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D407769-9008-9046-A700-EFFC4D84DE44}"/>
              </a:ext>
            </a:extLst>
          </p:cNvPr>
          <p:cNvSpPr/>
          <p:nvPr/>
        </p:nvSpPr>
        <p:spPr>
          <a:xfrm>
            <a:off x="2267233" y="4487282"/>
            <a:ext cx="7714967" cy="186885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F8344-B50C-DF48-8A5E-BE89AA5F5255}"/>
              </a:ext>
            </a:extLst>
          </p:cNvPr>
          <p:cNvSpPr txBox="1"/>
          <p:nvPr/>
        </p:nvSpPr>
        <p:spPr>
          <a:xfrm>
            <a:off x="1181047" y="4821543"/>
            <a:ext cx="1024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yet         but          alternatively            however            while   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     although           whereas          differs from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4D91F6-F450-D047-860F-58861995432F}"/>
              </a:ext>
            </a:extLst>
          </p:cNvPr>
          <p:cNvSpPr/>
          <p:nvPr/>
        </p:nvSpPr>
        <p:spPr>
          <a:xfrm>
            <a:off x="1984516" y="4338280"/>
            <a:ext cx="8280400" cy="21668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8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Thursday 7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conjunctions and to use tenses correctly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F9D182-0C79-C24F-A0B6-D341AAE950DC}"/>
              </a:ext>
            </a:extLst>
          </p:cNvPr>
          <p:cNvSpPr/>
          <p:nvPr/>
        </p:nvSpPr>
        <p:spPr>
          <a:xfrm>
            <a:off x="5511879" y="1141047"/>
            <a:ext cx="6159236" cy="292244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3962E6-9311-4446-B9D2-DF5B5832B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2" t="4898" r="41562" b="2792"/>
          <a:stretch/>
        </p:blipFill>
        <p:spPr>
          <a:xfrm>
            <a:off x="292100" y="1436291"/>
            <a:ext cx="1975134" cy="2682081"/>
          </a:xfrm>
          <a:prstGeom prst="rect">
            <a:avLst/>
          </a:prstGeom>
        </p:spPr>
      </p:pic>
      <p:sp>
        <p:nvSpPr>
          <p:cNvPr id="6" name="Oval Callout 7">
            <a:extLst>
              <a:ext uri="{FF2B5EF4-FFF2-40B4-BE49-F238E27FC236}">
                <a16:creationId xmlns:a16="http://schemas.microsoft.com/office/drawing/2014/main" id="{7909E615-F79B-214F-B7BA-7530FDFE3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440" y="1436291"/>
            <a:ext cx="3002359" cy="2497134"/>
          </a:xfrm>
          <a:prstGeom prst="wedgeEllipseCallout">
            <a:avLst>
              <a:gd name="adj1" fmla="val -59324"/>
              <a:gd name="adj2" fmla="val -25977"/>
            </a:avLst>
          </a:prstGeom>
          <a:solidFill>
            <a:schemeClr val="bg1"/>
          </a:solidFill>
          <a:ln w="57150">
            <a:solidFill>
              <a:srgbClr val="FF2F9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Today we are going to focus on contrastive conjunctions. </a:t>
            </a:r>
            <a:endParaRPr lang="en-US" sz="2400" dirty="0">
              <a:solidFill>
                <a:schemeClr val="lt1"/>
              </a:solidFill>
              <a:latin typeface="Comic Sans MS" panose="030F0902030302020204" pitchFamily="66" charset="0"/>
              <a:cs typeface="Chalkboar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BEF76-558C-CD49-BD27-DD89C5A9AB23}"/>
              </a:ext>
            </a:extLst>
          </p:cNvPr>
          <p:cNvSpPr txBox="1"/>
          <p:nvPr/>
        </p:nvSpPr>
        <p:spPr>
          <a:xfrm>
            <a:off x="5511879" y="1310910"/>
            <a:ext cx="62907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Contrastive conjunctions compare two things that are different. </a:t>
            </a:r>
          </a:p>
          <a:p>
            <a:pPr algn="ctr"/>
            <a:r>
              <a:rPr lang="en-US" sz="2400" dirty="0"/>
              <a:t>For example: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‘in contrast’  ‘but’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Can you think of any more?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D407769-9008-9046-A700-EFFC4D84DE44}"/>
              </a:ext>
            </a:extLst>
          </p:cNvPr>
          <p:cNvSpPr/>
          <p:nvPr/>
        </p:nvSpPr>
        <p:spPr>
          <a:xfrm>
            <a:off x="2267233" y="4487282"/>
            <a:ext cx="7714967" cy="186885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F8344-B50C-DF48-8A5E-BE89AA5F5255}"/>
              </a:ext>
            </a:extLst>
          </p:cNvPr>
          <p:cNvSpPr txBox="1"/>
          <p:nvPr/>
        </p:nvSpPr>
        <p:spPr>
          <a:xfrm>
            <a:off x="1092147" y="4821543"/>
            <a:ext cx="1024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yet         but          alternatively            however            while   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     although           whereas          differs from</a:t>
            </a:r>
          </a:p>
        </p:txBody>
      </p:sp>
    </p:spTree>
    <p:extLst>
      <p:ext uri="{BB962C8B-B14F-4D97-AF65-F5344CB8AC3E}">
        <p14:creationId xmlns:p14="http://schemas.microsoft.com/office/powerpoint/2010/main" val="20295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517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Thursday 7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conjunctions and to use tenses correctly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F9D182-0C79-C24F-A0B6-D341AAE950DC}"/>
              </a:ext>
            </a:extLst>
          </p:cNvPr>
          <p:cNvSpPr/>
          <p:nvPr/>
        </p:nvSpPr>
        <p:spPr>
          <a:xfrm>
            <a:off x="4902201" y="1052045"/>
            <a:ext cx="6908800" cy="533712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3962E6-9311-4446-B9D2-DF5B5832B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2" t="4898" r="41562" b="2792"/>
          <a:stretch/>
        </p:blipFill>
        <p:spPr>
          <a:xfrm>
            <a:off x="292100" y="1436291"/>
            <a:ext cx="1975134" cy="2682081"/>
          </a:xfrm>
          <a:prstGeom prst="rect">
            <a:avLst/>
          </a:prstGeom>
        </p:spPr>
      </p:pic>
      <p:sp>
        <p:nvSpPr>
          <p:cNvPr id="6" name="Oval Callout 7">
            <a:extLst>
              <a:ext uri="{FF2B5EF4-FFF2-40B4-BE49-F238E27FC236}">
                <a16:creationId xmlns:a16="http://schemas.microsoft.com/office/drawing/2014/main" id="{7909E615-F79B-214F-B7BA-7530FDFE3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440" y="1436291"/>
            <a:ext cx="3002359" cy="2497134"/>
          </a:xfrm>
          <a:prstGeom prst="wedgeEllipseCallout">
            <a:avLst>
              <a:gd name="adj1" fmla="val -59324"/>
              <a:gd name="adj2" fmla="val -25977"/>
            </a:avLst>
          </a:prstGeom>
          <a:solidFill>
            <a:schemeClr val="bg1"/>
          </a:solidFill>
          <a:ln w="57150">
            <a:solidFill>
              <a:srgbClr val="FF2F9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Can you remember what the ‘past tense’ is?</a:t>
            </a:r>
            <a:endParaRPr lang="en-US" sz="2400" dirty="0">
              <a:solidFill>
                <a:schemeClr val="lt1"/>
              </a:solidFill>
              <a:latin typeface="Comic Sans MS" panose="030F0902030302020204" pitchFamily="66" charset="0"/>
              <a:cs typeface="Chalkboar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BEF76-558C-CD49-BD27-DD89C5A9AB23}"/>
              </a:ext>
            </a:extLst>
          </p:cNvPr>
          <p:cNvSpPr txBox="1"/>
          <p:nvPr/>
        </p:nvSpPr>
        <p:spPr>
          <a:xfrm>
            <a:off x="5257800" y="1126192"/>
            <a:ext cx="62907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 use the past tense to write about things that have already happened.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Verbs are ‘doing’ words. They describe actions and can help us to know which tense a piece of writing is written in.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We add the suffix ‘ed’ to regular verbs to write them in the past tense.</a:t>
            </a:r>
          </a:p>
          <a:p>
            <a:pPr algn="ctr"/>
            <a:r>
              <a:rPr lang="en-US" sz="2400" dirty="0"/>
              <a:t>hunt             hunt</a:t>
            </a:r>
            <a:r>
              <a:rPr lang="en-US" sz="2400" dirty="0">
                <a:solidFill>
                  <a:srgbClr val="FF2F92"/>
                </a:solidFill>
              </a:rPr>
              <a:t>ed</a:t>
            </a:r>
          </a:p>
          <a:p>
            <a:pPr algn="ctr"/>
            <a:endParaRPr lang="en-US" sz="2400" dirty="0">
              <a:solidFill>
                <a:srgbClr val="FF2F92"/>
              </a:solidFill>
            </a:endParaRPr>
          </a:p>
          <a:p>
            <a:pPr algn="ctr"/>
            <a:r>
              <a:rPr lang="en-US" sz="2400" dirty="0"/>
              <a:t>Some verbs are irregular and have different endings in the past tense.</a:t>
            </a:r>
          </a:p>
          <a:p>
            <a:pPr algn="ctr"/>
            <a:r>
              <a:rPr lang="en-US" sz="2400" dirty="0"/>
              <a:t>wear            </a:t>
            </a:r>
            <a:r>
              <a:rPr lang="en-US" sz="2400" dirty="0">
                <a:solidFill>
                  <a:srgbClr val="FF2F92"/>
                </a:solidFill>
              </a:rPr>
              <a:t>wore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4B67BE-1BA3-8243-B074-9DB0EA504DC2}"/>
              </a:ext>
            </a:extLst>
          </p:cNvPr>
          <p:cNvCxnSpPr/>
          <p:nvPr/>
        </p:nvCxnSpPr>
        <p:spPr>
          <a:xfrm>
            <a:off x="7924800" y="4673600"/>
            <a:ext cx="66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ECFAF5-D950-F340-A27A-C9A7A1E49921}"/>
              </a:ext>
            </a:extLst>
          </p:cNvPr>
          <p:cNvCxnSpPr/>
          <p:nvPr/>
        </p:nvCxnSpPr>
        <p:spPr>
          <a:xfrm>
            <a:off x="8064500" y="6121400"/>
            <a:ext cx="66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AECD4-922A-2245-954E-2CF72240CD2C}"/>
              </a:ext>
            </a:extLst>
          </p:cNvPr>
          <p:cNvSpPr/>
          <p:nvPr/>
        </p:nvSpPr>
        <p:spPr>
          <a:xfrm>
            <a:off x="4902199" y="825505"/>
            <a:ext cx="6908801" cy="57022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4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517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Thursday 7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conjunctions and to use tenses correctly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F9D182-0C79-C24F-A0B6-D341AAE950DC}"/>
              </a:ext>
            </a:extLst>
          </p:cNvPr>
          <p:cNvSpPr/>
          <p:nvPr/>
        </p:nvSpPr>
        <p:spPr>
          <a:xfrm>
            <a:off x="4902201" y="1052045"/>
            <a:ext cx="6908800" cy="533712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3962E6-9311-4446-B9D2-DF5B5832B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2" t="4898" r="41562" b="2792"/>
          <a:stretch/>
        </p:blipFill>
        <p:spPr>
          <a:xfrm>
            <a:off x="292100" y="1436291"/>
            <a:ext cx="1975134" cy="2682081"/>
          </a:xfrm>
          <a:prstGeom prst="rect">
            <a:avLst/>
          </a:prstGeom>
        </p:spPr>
      </p:pic>
      <p:sp>
        <p:nvSpPr>
          <p:cNvPr id="6" name="Oval Callout 7">
            <a:extLst>
              <a:ext uri="{FF2B5EF4-FFF2-40B4-BE49-F238E27FC236}">
                <a16:creationId xmlns:a16="http://schemas.microsoft.com/office/drawing/2014/main" id="{7909E615-F79B-214F-B7BA-7530FDFE3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440" y="1436291"/>
            <a:ext cx="3002359" cy="2497134"/>
          </a:xfrm>
          <a:prstGeom prst="wedgeEllipseCallout">
            <a:avLst>
              <a:gd name="adj1" fmla="val -59324"/>
              <a:gd name="adj2" fmla="val -25977"/>
            </a:avLst>
          </a:prstGeom>
          <a:solidFill>
            <a:schemeClr val="bg1"/>
          </a:solidFill>
          <a:ln w="57150">
            <a:solidFill>
              <a:srgbClr val="FF2F9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  <a:cs typeface="Chalkboard"/>
              </a:rPr>
              <a:t>Can you remember what the ‘past tense’ is?</a:t>
            </a:r>
            <a:endParaRPr lang="en-US" sz="2400" dirty="0">
              <a:solidFill>
                <a:schemeClr val="lt1"/>
              </a:solidFill>
              <a:latin typeface="Comic Sans MS" panose="030F0902030302020204" pitchFamily="66" charset="0"/>
              <a:cs typeface="Chalkboar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BEF76-558C-CD49-BD27-DD89C5A9AB23}"/>
              </a:ext>
            </a:extLst>
          </p:cNvPr>
          <p:cNvSpPr txBox="1"/>
          <p:nvPr/>
        </p:nvSpPr>
        <p:spPr>
          <a:xfrm>
            <a:off x="5257800" y="1126192"/>
            <a:ext cx="62907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 use the past tense to write about things that have already happened.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Verbs are ‘doing’ words. They describe actions and can help us to know which tense a piece of writing is written in.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We add the suffix ‘ed’ to regular verbs to write them in the past tense.</a:t>
            </a:r>
          </a:p>
          <a:p>
            <a:pPr algn="ctr"/>
            <a:r>
              <a:rPr lang="en-US" sz="2400" dirty="0"/>
              <a:t>hunt             hunt</a:t>
            </a:r>
            <a:r>
              <a:rPr lang="en-US" sz="2400" dirty="0">
                <a:solidFill>
                  <a:srgbClr val="FF2F92"/>
                </a:solidFill>
              </a:rPr>
              <a:t>ed</a:t>
            </a:r>
          </a:p>
          <a:p>
            <a:pPr algn="ctr"/>
            <a:endParaRPr lang="en-US" sz="2400" dirty="0">
              <a:solidFill>
                <a:srgbClr val="FF2F92"/>
              </a:solidFill>
            </a:endParaRPr>
          </a:p>
          <a:p>
            <a:pPr algn="ctr"/>
            <a:r>
              <a:rPr lang="en-US" sz="2400" dirty="0"/>
              <a:t>Some verbs are irregular and have different endings in the past tense.</a:t>
            </a:r>
          </a:p>
          <a:p>
            <a:pPr algn="ctr"/>
            <a:r>
              <a:rPr lang="en-US" sz="2400" dirty="0"/>
              <a:t>wear            </a:t>
            </a:r>
            <a:r>
              <a:rPr lang="en-US" sz="2400" dirty="0">
                <a:solidFill>
                  <a:srgbClr val="FF2F92"/>
                </a:solidFill>
              </a:rPr>
              <a:t>wore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4B67BE-1BA3-8243-B074-9DB0EA504DC2}"/>
              </a:ext>
            </a:extLst>
          </p:cNvPr>
          <p:cNvCxnSpPr/>
          <p:nvPr/>
        </p:nvCxnSpPr>
        <p:spPr>
          <a:xfrm>
            <a:off x="7924800" y="4673600"/>
            <a:ext cx="66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ECFAF5-D950-F340-A27A-C9A7A1E49921}"/>
              </a:ext>
            </a:extLst>
          </p:cNvPr>
          <p:cNvCxnSpPr/>
          <p:nvPr/>
        </p:nvCxnSpPr>
        <p:spPr>
          <a:xfrm>
            <a:off x="8064500" y="6121400"/>
            <a:ext cx="66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05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B88-8E1D-8C4D-9BEB-FEF30F58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517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/>
              <a:t>Thursday 7</a:t>
            </a:r>
            <a:r>
              <a:rPr lang="en-US" sz="2400" u="sng" baseline="30000" dirty="0"/>
              <a:t>th</a:t>
            </a:r>
            <a:r>
              <a:rPr lang="en-US" sz="2400" u="sng" dirty="0"/>
              <a:t> January</a:t>
            </a:r>
            <a:br>
              <a:rPr lang="en-US" sz="2400" u="sng" dirty="0"/>
            </a:br>
            <a:r>
              <a:rPr lang="en-US" sz="2400" u="sng" dirty="0"/>
              <a:t>LO: To use conjunctions and to use tenses correctly</a:t>
            </a:r>
            <a:r>
              <a:rPr lang="en-US" sz="2400" u="sng" dirty="0">
                <a:latin typeface="+mn-lt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F9D182-0C79-C24F-A0B6-D341AAE950DC}"/>
              </a:ext>
            </a:extLst>
          </p:cNvPr>
          <p:cNvSpPr/>
          <p:nvPr/>
        </p:nvSpPr>
        <p:spPr>
          <a:xfrm>
            <a:off x="2641600" y="950445"/>
            <a:ext cx="6908800" cy="533712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3962E6-9311-4446-B9D2-DF5B5832B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2" t="4898" r="41562" b="2792"/>
          <a:stretch/>
        </p:blipFill>
        <p:spPr>
          <a:xfrm>
            <a:off x="203200" y="2087959"/>
            <a:ext cx="1975134" cy="2682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DBEF76-558C-CD49-BD27-DD89C5A9AB23}"/>
              </a:ext>
            </a:extLst>
          </p:cNvPr>
          <p:cNvSpPr txBox="1"/>
          <p:nvPr/>
        </p:nvSpPr>
        <p:spPr>
          <a:xfrm>
            <a:off x="2942165" y="1259884"/>
            <a:ext cx="65024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Today we are going to gather more information about the Stone Age and the Metal Ages.</a:t>
            </a:r>
          </a:p>
          <a:p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We are going to be comparing them this week and deciding which age, we would prefer to live in. </a:t>
            </a:r>
          </a:p>
          <a:p>
            <a:pPr algn="ctr"/>
            <a:endParaRPr lang="en-US" sz="2400" dirty="0">
              <a:solidFill>
                <a:srgbClr val="FF2F92"/>
              </a:solidFill>
            </a:endParaRPr>
          </a:p>
          <a:p>
            <a:pPr algn="ctr"/>
            <a:endParaRPr lang="en-US" sz="2400" dirty="0">
              <a:solidFill>
                <a:srgbClr val="FF2F9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6CB613-89C9-0A44-AB42-70776C196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433" y="1751151"/>
            <a:ext cx="1944757" cy="29224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BC063A6-870B-0645-AFF7-4306357EF420}"/>
              </a:ext>
            </a:extLst>
          </p:cNvPr>
          <p:cNvSpPr/>
          <p:nvPr/>
        </p:nvSpPr>
        <p:spPr>
          <a:xfrm>
            <a:off x="3048000" y="340359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We will be recording facts about the two different ages and using contrasting conjunctions to compare them. </a:t>
            </a:r>
          </a:p>
          <a:p>
            <a:pPr algn="ctr"/>
            <a:endParaRPr lang="en-US" sz="2400" dirty="0">
              <a:latin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</a:rPr>
              <a:t>As we will be writing about historical times, we will use the past tense.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6524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Chalkboard</vt:lpstr>
      <vt:lpstr>Comic Sans MS</vt:lpstr>
      <vt:lpstr>Times New Roman</vt:lpstr>
      <vt:lpstr>Office Theme</vt:lpstr>
      <vt:lpstr>PowerPoint Presentation</vt:lpstr>
      <vt:lpstr>PowerPoint Presentation</vt:lpstr>
      <vt:lpstr>Thursday 7th January LO: To use conjunctions and to use tenses correctly.</vt:lpstr>
      <vt:lpstr>Thursday 7th January LO: To use conjunctions and to use tenses correctly.</vt:lpstr>
      <vt:lpstr>Thursday 7th January LO: To use conjunctions and to use tenses correctly.</vt:lpstr>
      <vt:lpstr>Thursday 7th January LO: To use conjunctions and to use tenses correctly.</vt:lpstr>
      <vt:lpstr>Thursday 7th January LO: To use conjunctions and to use tenses correctly.</vt:lpstr>
      <vt:lpstr>Thursday 7th January LO: To use conjunctions and to use tenses correctly.</vt:lpstr>
      <vt:lpstr>Thursday 7th January LO: To use conjunctions and to use tenses correctly.</vt:lpstr>
      <vt:lpstr>Thursday 7th January LO: To use conjunctions and to use tenses correctly.</vt:lpstr>
      <vt:lpstr>Thursday 7th January LO: To use conjunctions and to use tenses correctly.</vt:lpstr>
      <vt:lpstr>Thursday 7th January LO: To use conjunctions and to use tenses correctly.</vt:lpstr>
      <vt:lpstr>Thursday 7th January LO: To use conjunctions and to use tenses correctly.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Gilchrist</dc:creator>
  <cp:lastModifiedBy>Helen Gilchrist</cp:lastModifiedBy>
  <cp:revision>1</cp:revision>
  <dcterms:created xsi:type="dcterms:W3CDTF">2021-01-05T12:56:41Z</dcterms:created>
  <dcterms:modified xsi:type="dcterms:W3CDTF">2021-01-05T12:57:19Z</dcterms:modified>
</cp:coreProperties>
</file>